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4940" r:id="rId2"/>
  </p:sldMasterIdLst>
  <p:sldIdLst>
    <p:sldId id="256" r:id="rId3"/>
    <p:sldId id="300" r:id="rId4"/>
    <p:sldId id="258" r:id="rId5"/>
    <p:sldId id="260" r:id="rId6"/>
    <p:sldId id="265" r:id="rId7"/>
    <p:sldId id="295" r:id="rId8"/>
    <p:sldId id="271" r:id="rId9"/>
    <p:sldId id="261" r:id="rId10"/>
    <p:sldId id="262" r:id="rId11"/>
    <p:sldId id="257" r:id="rId12"/>
    <p:sldId id="273" r:id="rId13"/>
    <p:sldId id="304" r:id="rId14"/>
    <p:sldId id="284" r:id="rId15"/>
    <p:sldId id="270" r:id="rId16"/>
    <p:sldId id="296" r:id="rId17"/>
    <p:sldId id="282" r:id="rId18"/>
    <p:sldId id="274" r:id="rId19"/>
    <p:sldId id="275" r:id="rId20"/>
    <p:sldId id="277" r:id="rId21"/>
    <p:sldId id="302" r:id="rId22"/>
    <p:sldId id="303" r:id="rId23"/>
    <p:sldId id="306" r:id="rId24"/>
    <p:sldId id="293" r:id="rId25"/>
    <p:sldId id="285" r:id="rId26"/>
    <p:sldId id="294" r:id="rId27"/>
    <p:sldId id="288" r:id="rId28"/>
  </p:sldIdLst>
  <p:sldSz cx="9144000" cy="5143500" type="screen16x9"/>
  <p:notesSz cx="6669088" cy="9872663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맑은 고딕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AD9E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000" autoAdjust="0"/>
    <p:restoredTop sz="94660"/>
  </p:normalViewPr>
  <p:slideViewPr>
    <p:cSldViewPr>
      <p:cViewPr>
        <p:scale>
          <a:sx n="100" d="100"/>
          <a:sy n="100" d="100"/>
        </p:scale>
        <p:origin x="-1944" y="-9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5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56970-9037-4493-8D3F-5984D7C1E820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677F6-815B-4971-8755-C13C283EF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96056-5D6A-4FAE-BE8E-9C73AA7235D9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4431A-1B4F-4CC2-9629-BDA920328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83D10-38D7-4114-8FE6-3156D976E850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FD28C-3672-425B-8F6A-032570B4D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C9A4C-6EEE-4564-956B-9A48DC8A6281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44699-9A62-477F-BC26-01457E45F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EE95F-60C8-400C-8B84-1695CDADE64B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36AE8-5BFE-4626-A23F-9E7C62058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0A692-6D2E-408F-8C16-661DED31CA50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C4D45-FA59-4710-ABD5-D1CCF0C42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93715-BAF4-4AD8-8142-2B2912B0CEDE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5835B-77D7-4BEC-A80F-704695085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90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82E21-A079-4857-961A-196742E0AA69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EA710-B1E3-43AF-BF73-65919166E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E2CA3-D4B0-42AC-86ED-EC9FE0EC5420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BD366-916A-498D-8D69-B664471E4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62252-DCB4-438C-AC0B-9D29519592C9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7A3D-3E53-4B2F-82D0-6281E347D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5A065-02B4-4221-964B-C6FFC9201FBE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5348A-D3E2-4AAE-90DC-1D1788B59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2152650" y="195264"/>
            <a:ext cx="4838700" cy="4737100"/>
            <a:chOff x="1619672" y="548680"/>
            <a:chExt cx="5904656" cy="5778928"/>
          </a:xfrm>
        </p:grpSpPr>
        <p:sp>
          <p:nvSpPr>
            <p:cNvPr id="3" name="Oval 2"/>
            <p:cNvSpPr/>
            <p:nvPr userDrawn="1"/>
          </p:nvSpPr>
          <p:spPr>
            <a:xfrm>
              <a:off x="2411997" y="1269109"/>
              <a:ext cx="4320008" cy="432063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4" name="Oval 3"/>
            <p:cNvSpPr/>
            <p:nvPr userDrawn="1"/>
          </p:nvSpPr>
          <p:spPr>
            <a:xfrm>
              <a:off x="2483674" y="1340764"/>
              <a:ext cx="4176653" cy="417732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cxnSp>
          <p:nvCxnSpPr>
            <p:cNvPr id="5" name="Straight Connector 4"/>
            <p:cNvCxnSpPr/>
            <p:nvPr userDrawn="1"/>
          </p:nvCxnSpPr>
          <p:spPr>
            <a:xfrm>
              <a:off x="4572000" y="548680"/>
              <a:ext cx="0" cy="72042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>
            <a:xfrm>
              <a:off x="4572000" y="5607179"/>
              <a:ext cx="0" cy="72042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>
              <a:off x="6732004" y="3428460"/>
              <a:ext cx="79232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1619672" y="3428460"/>
              <a:ext cx="792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 flipV="1">
              <a:off x="6156648" y="2378802"/>
              <a:ext cx="792325" cy="32922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 flipV="1">
              <a:off x="5432127" y="1123861"/>
              <a:ext cx="432001" cy="79208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3093899" y="1131607"/>
              <a:ext cx="614099" cy="7843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2195028" y="2090244"/>
              <a:ext cx="898872" cy="4938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3181074" y="4940975"/>
              <a:ext cx="526925" cy="57711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2456552" y="4328998"/>
              <a:ext cx="637347" cy="39701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5980362" y="4143080"/>
              <a:ext cx="968612" cy="50933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5432127" y="4875129"/>
              <a:ext cx="490118" cy="73204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6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6"/>
            <a:ext cx="6912768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056970-9037-4493-8D3F-5984D7C1E820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677F6-815B-4971-8755-C13C283EF5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96056-5D6A-4FAE-BE8E-9C73AA7235D9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4431A-1B4F-4CC2-9629-BDA920328B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F83D10-38D7-4114-8FE6-3156D976E850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7FD28C-3672-425B-8F6A-032570B4D8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EC9A4C-6EEE-4564-956B-9A48DC8A6281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144699-9A62-477F-BC26-01457E45F1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5EE95F-60C8-400C-8B84-1695CDADE64B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36AE8-5BFE-4626-A23F-9E7C62058D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20A692-6D2E-408F-8C16-661DED31CA50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C4D45-FA59-4710-ABD5-D1CCF0C423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093715-BAF4-4AD8-8142-2B2912B0CEDE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5835B-77D7-4BEC-A80F-7046950852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282E21-A079-4857-961A-196742E0AA69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EA710-B1E3-43AF-BF73-65919166E3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CE2CA3-D4B0-42AC-86ED-EC9FE0EC5420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>
              <a:defRPr/>
            </a:pPr>
            <a:fld id="{443BD366-916A-498D-8D69-B664471E4C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A62252-DCB4-438C-AC0B-9D29519592C9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97A3D-3E53-4B2F-82D0-6281E347D1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D5A065-02B4-4221-964B-C6FFC9201FBE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55348A-D3E2-4AAE-90DC-1D1788B59F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4694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1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85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2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4E6FDD0-2730-455F-BA11-281843F18617}" type="datetimeFigureOut">
              <a:rPr lang="en-US"/>
              <a:pPr>
                <a:defRPr/>
              </a:pPr>
              <a:t>08.08.22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 latinLnBrk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1266631-AB6D-4BA3-83D1-AC764ADD9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7" r:id="rId1"/>
    <p:sldLayoutId id="2147484378" r:id="rId2"/>
    <p:sldLayoutId id="2147484379" r:id="rId3"/>
    <p:sldLayoutId id="2147484380" r:id="rId4"/>
    <p:sldLayoutId id="2147484381" r:id="rId5"/>
    <p:sldLayoutId id="2147484382" r:id="rId6"/>
    <p:sldLayoutId id="2147484383" r:id="rId7"/>
    <p:sldLayoutId id="2147484384" r:id="rId8"/>
    <p:sldLayoutId id="2147484385" r:id="rId9"/>
    <p:sldLayoutId id="2147484386" r:id="rId10"/>
    <p:sldLayoutId id="2147484387" r:id="rId11"/>
    <p:sldLayoutId id="2147484731" r:id="rId12"/>
    <p:sldLayoutId id="2147484732" r:id="rId13"/>
    <p:sldLayoutId id="2147484733" r:id="rId14"/>
    <p:sldLayoutId id="2147484734" r:id="rId15"/>
    <p:sldLayoutId id="2147484735" r:id="rId16"/>
    <p:sldLayoutId id="2147484736" r:id="rId17"/>
    <p:sldLayoutId id="2147484737" r:id="rId18"/>
    <p:sldLayoutId id="2147484738" r:id="rId19"/>
    <p:sldLayoutId id="2147484739" r:id="rId20"/>
    <p:sldLayoutId id="2147484740" r:id="rId21"/>
    <p:sldLayoutId id="2147484741" r:id="rId22"/>
    <p:sldLayoutId id="2147484742" r:id="rId23"/>
    <p:sldLayoutId id="2147484743" r:id="rId24"/>
    <p:sldLayoutId id="2147484744" r:id="rId25"/>
    <p:sldLayoutId id="2147484745" r:id="rId26"/>
    <p:sldLayoutId id="2147484746" r:id="rId27"/>
    <p:sldLayoutId id="2147484747" r:id="rId28"/>
    <p:sldLayoutId id="2147484748" r:id="rId29"/>
    <p:sldLayoutId id="2147484749" r:id="rId30"/>
    <p:sldLayoutId id="2147484750" r:id="rId31"/>
    <p:sldLayoutId id="2147484751" r:id="rId32"/>
    <p:sldLayoutId id="2147484752" r:id="rId33"/>
    <p:sldLayoutId id="2147484753" r:id="rId34"/>
    <p:sldLayoutId id="2147484754" r:id="rId35"/>
    <p:sldLayoutId id="2147484755" r:id="rId36"/>
    <p:sldLayoutId id="2147484756" r:id="rId37"/>
    <p:sldLayoutId id="2147484425" r:id="rId38"/>
    <p:sldLayoutId id="2147484426" r:id="rId3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4E6FDD0-2730-455F-BA11-281843F18617}" type="datetimeFigureOut">
              <a:rPr lang="en-US" smtClean="0"/>
              <a:pPr>
                <a:defRPr/>
              </a:pPr>
              <a:t>08.08.22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1266631-AB6D-4BA3-83D1-AC764ADD9A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1" r:id="rId1"/>
    <p:sldLayoutId id="2147484942" r:id="rId2"/>
    <p:sldLayoutId id="2147484943" r:id="rId3"/>
    <p:sldLayoutId id="2147484944" r:id="rId4"/>
    <p:sldLayoutId id="2147484945" r:id="rId5"/>
    <p:sldLayoutId id="2147484946" r:id="rId6"/>
    <p:sldLayoutId id="2147484947" r:id="rId7"/>
    <p:sldLayoutId id="2147484948" r:id="rId8"/>
    <p:sldLayoutId id="2147484949" r:id="rId9"/>
    <p:sldLayoutId id="2147484950" r:id="rId10"/>
    <p:sldLayoutId id="2147484951" r:id="rId11"/>
    <p:sldLayoutId id="2147484952" r:id="rId12"/>
    <p:sldLayoutId id="2147484953" r:id="rId13"/>
    <p:sldLayoutId id="2147484954" r:id="rId14"/>
    <p:sldLayoutId id="2147484955" r:id="rId15"/>
    <p:sldLayoutId id="2147484956" r:id="rId16"/>
    <p:sldLayoutId id="2147484957" r:id="rId17"/>
    <p:sldLayoutId id="2147484958" r:id="rId18"/>
    <p:sldLayoutId id="2147484959" r:id="rId19"/>
    <p:sldLayoutId id="2147484960" r:id="rId20"/>
    <p:sldLayoutId id="2147484961" r:id="rId21"/>
    <p:sldLayoutId id="2147484962" r:id="rId22"/>
    <p:sldLayoutId id="2147484963" r:id="rId23"/>
    <p:sldLayoutId id="2147484964" r:id="rId24"/>
    <p:sldLayoutId id="2147484965" r:id="rId25"/>
    <p:sldLayoutId id="2147484966" r:id="rId26"/>
    <p:sldLayoutId id="2147484967" r:id="rId27"/>
    <p:sldLayoutId id="2147484968" r:id="rId28"/>
    <p:sldLayoutId id="2147484969" r:id="rId29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5.pn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5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700090"/>
            <a:ext cx="2665412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hlinkClick r:id="rId3"/>
          </p:cNvPr>
          <p:cNvSpPr txBox="1"/>
          <p:nvPr/>
        </p:nvSpPr>
        <p:spPr>
          <a:xfrm>
            <a:off x="107504" y="4155927"/>
            <a:ext cx="8676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altLang="ko-KR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rPr>
              <a:t>OPŠTINA RUMA</a:t>
            </a:r>
            <a:endParaRPr lang="ko-KR" altLang="en-US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6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19622"/>
            <a:ext cx="2877996" cy="144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isometricRightUp"/>
            <a:lightRig rig="threePt" dir="t"/>
          </a:scene3d>
          <a:sp3d>
            <a:bevelT prst="slope"/>
          </a:sp3d>
        </p:spPr>
      </p:pic>
      <p:pic>
        <p:nvPicPr>
          <p:cNvPr id="3077" name="Picture 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9532" y="1635648"/>
            <a:ext cx="3084468" cy="108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isometricLeftDown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23478"/>
            <a:ext cx="784887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VIZIJA OPŠTINE RUMA DO </a:t>
            </a:r>
            <a:r>
              <a:rPr lang="vi-VN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20</a:t>
            </a: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30</a:t>
            </a:r>
            <a:endParaRPr lang="sr-Latn-R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vi-VN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j-ea"/>
              <a:cs typeface="Arial" pitchFamily="34" charset="0"/>
            </a:endParaRPr>
          </a:p>
          <a:p>
            <a:pPr algn="just">
              <a:defRPr/>
            </a:pPr>
            <a:r>
              <a:rPr lang="vi-VN" sz="15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Ruma je </a:t>
            </a:r>
            <a:r>
              <a:rPr lang="sr-Latn-RS" sz="15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razvijeni</a:t>
            </a: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lang="vi-VN" sz="15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regionalni </a:t>
            </a:r>
            <a:r>
              <a:rPr lang="vi-VN" sz="15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centar Srema</a:t>
            </a:r>
            <a:r>
              <a:rPr lang="vi-VN" sz="15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, </a:t>
            </a: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koja na održivi način koristi raspoložive resurse za ostvarenje privrednog razvoja i stvara povoljne uslove za obavljanje privredne delatnosti i investiranje.</a:t>
            </a:r>
          </a:p>
          <a:p>
            <a:pPr algn="just">
              <a:buFont typeface="Courier New" pitchFamily="49" charset="0"/>
              <a:buChar char="o"/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Naša opština predstavlja i :</a:t>
            </a:r>
          </a:p>
          <a:p>
            <a:pPr algn="just">
              <a:defRPr/>
            </a:pPr>
            <a:endParaRPr lang="vi-VN" sz="1500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 Sredinu u kojoj žive zadovoljni i bezbedni građani, kojima je omogućeno jednako učešće u svim aspektima društvenog života.</a:t>
            </a:r>
            <a:endParaRPr lang="vi-VN" sz="1500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 Sredinu u kojoj stanovnici imaju jednak pristup kvalitetnom obrazovanju, zdravstvu, kulturnim i sportskim sadržajima.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 Sredinu koju karakteriše efikasna uprava koja prepoznaje potrebe svojih građana.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 Sredinu koja ima uspostavljen inkluzivan sistem socijalne zaštite 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  </a:t>
            </a: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S</a:t>
            </a: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redinu koja je povoljna za život mlađe i </a:t>
            </a:r>
            <a:r>
              <a:rPr lang="sr-Latn-RS" sz="150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starije populacije.</a:t>
            </a: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r>
              <a:rPr lang="sr-Latn-RS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Opština Ruma se sa posebnom pažnjom stara o svojim prirodnim potencijalima i životnoj sredini, uz razvijenu komunalnu i drugu infrastrukturu, koja svojim građanima osigurava pristup čistoj vodi , čistom vazduhu i očuvanom zelenilu.</a:t>
            </a:r>
          </a:p>
          <a:p>
            <a:pPr algn="just"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endParaRPr lang="sr-Latn-RS" sz="15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  <a:p>
            <a:pPr algn="just">
              <a:defRPr/>
            </a:pPr>
            <a:endParaRPr lang="en-US" sz="1500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3478"/>
            <a:ext cx="9144000" cy="45241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OPŠTINA RUMA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699543"/>
            <a:ext cx="4104456" cy="4176464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vi-VN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Opština Ruma </a:t>
            </a: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ima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odličan geografski i geostrateški položaj.</a:t>
            </a:r>
            <a:endParaRPr lang="vi-VN" sz="1400" u="sng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Nalazi u središtu Srema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</a:t>
            </a: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smeštenog između Dunava i Save, u podnožju Fruške Gore.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Njena površina iznosi </a:t>
            </a:r>
            <a:r>
              <a:rPr lang="vi-VN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582 km²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Broj stanovnika: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5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4,339</a:t>
            </a:r>
            <a:endParaRPr lang="sr-Latn-RS" sz="1400" b="1" u="sng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17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naselja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74%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poljoprivrednih površina,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13%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šuma,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13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%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ostalo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Etnička struktura: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21 nacija</a:t>
            </a:r>
            <a:endParaRPr lang="sr-Latn-R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Broj preduzeća :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512</a:t>
            </a:r>
            <a:endParaRPr lang="sr-Latn-R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Broj preduzetnika: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1,560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3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2" y="987574"/>
            <a:ext cx="4125821" cy="3076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604250" cy="72008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RASKRŠĆE EVROPSKIH SAOBRAĆAJNIH KORIDORA </a:t>
            </a: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/>
            </a:r>
            <a:b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</a:br>
            <a:endParaRPr lang="sr-Latn-R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771550"/>
            <a:ext cx="5256584" cy="4176464"/>
          </a:xfrm>
        </p:spPr>
        <p:txBody>
          <a:bodyPr>
            <a:normAutofit fontScale="4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vi-VN" sz="4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Komparativne prednosti</a:t>
            </a:r>
            <a:r>
              <a:rPr lang="sr-Latn-RS" sz="4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vi-VN" sz="4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</a:t>
            </a:r>
            <a:r>
              <a:rPr lang="sr-Latn-RS" sz="4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</a:t>
            </a:r>
            <a:r>
              <a:rPr lang="vi-VN" sz="4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Ruma </a:t>
            </a:r>
            <a:endParaRPr lang="sr-Latn-RS" sz="43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43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None/>
              <a:defRPr/>
            </a:pP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Postoji više faktora koji stvaraju povoljnu poslovnu klimu za </a:t>
            </a:r>
            <a:endParaRPr lang="sr-Latn-RS" sz="43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 2"/>
              <a:buNone/>
              <a:defRPr/>
            </a:pP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privredni razvoj Opštine Ruma</a:t>
            </a:r>
            <a:r>
              <a:rPr lang="en-U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a to su: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sr-Latn-RS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vi-VN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odlič</a:t>
            </a:r>
            <a:r>
              <a:rPr lang="sr-Latn-RS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an</a:t>
            </a:r>
            <a:r>
              <a:rPr lang="vi-VN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geografs</a:t>
            </a:r>
            <a:r>
              <a:rPr lang="sr-Latn-RS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ki</a:t>
            </a:r>
            <a:r>
              <a:rPr lang="vi-VN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i geostratešk</a:t>
            </a:r>
            <a:r>
              <a:rPr lang="sr-Latn-RS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vi-VN" sz="4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položaj</a:t>
            </a:r>
            <a:endParaRPr lang="sr-Latn-RS" sz="46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a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dekvatn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udaljenost u odnosu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 tržište</a:t>
            </a:r>
            <a:endParaRPr lang="en-US" sz="43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onkurentn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 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radn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sna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ga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kvalitetno postavljen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</a:t>
            </a: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infrastruktur</a:t>
            </a:r>
            <a:r>
              <a:rPr lang="sr-Latn-RS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  <a:defRPr/>
            </a:pPr>
            <a:r>
              <a:rPr lang="vi-VN" sz="4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razvijen institucionalni kapacitet. </a:t>
            </a:r>
            <a:endParaRPr lang="en-US" sz="43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  <a:defRPr/>
            </a:pPr>
            <a:endParaRPr lang="sr-Latn-RS" sz="4300" dirty="0" smtClean="0"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5600" dirty="0" smtClean="0">
              <a:latin typeface="Calibri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2500" dirty="0">
              <a:cs typeface="+mn-cs"/>
            </a:endParaRPr>
          </a:p>
        </p:txBody>
      </p:sp>
      <p:pic>
        <p:nvPicPr>
          <p:cNvPr id="41989" name="Picture 9" descr="http://www.ruma.rs/portal2/jupgrade/images/stories/gradjevinsko/Serbia_Map-full1-man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059582"/>
            <a:ext cx="3384376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90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508104" y="3435847"/>
            <a:ext cx="3438128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(autoput E-70), železnica Beograd -Zagreb- Beč (27km) ,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blizina luke u Sremskoj Mitrovici (15km), </a:t>
            </a:r>
            <a:endParaRPr lang="en-US" sz="1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blizina luke u Šapcu (35km), </a:t>
            </a:r>
            <a:endParaRPr lang="en-US" sz="1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blizina aerodroma ,,Nikola Tesla"(35 km).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8570"/>
            <a:ext cx="9144000" cy="88446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PRIVLAČNO TRŽIŠTE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528" y="915566"/>
            <a:ext cx="4572000" cy="3507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en-US" altLang="zh-CN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Slobodan </a:t>
            </a:r>
            <a:r>
              <a:rPr lang="en-US" altLang="zh-CN" sz="16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bescarinski</a:t>
            </a:r>
            <a:r>
              <a:rPr lang="en-US" altLang="zh-CN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6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pristup</a:t>
            </a:r>
            <a:r>
              <a:rPr lang="en-US" altLang="zh-CN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15% </a:t>
            </a:r>
            <a:r>
              <a:rPr lang="en-US" altLang="zh-CN" sz="16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svetskog</a:t>
            </a:r>
            <a:r>
              <a:rPr lang="en-US" altLang="zh-CN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6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tržišta</a:t>
            </a:r>
            <a:r>
              <a:rPr lang="en-US" altLang="zh-CN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/>
            </a:r>
            <a:br>
              <a:rPr lang="en-US" altLang="zh-CN" sz="1600" dirty="0" smtClean="0">
                <a:solidFill>
                  <a:srgbClr val="000000"/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</a:br>
            <a:endParaRPr lang="en-US" altLang="zh-CN" sz="1600" dirty="0" smtClean="0">
              <a:solidFill>
                <a:srgbClr val="000000"/>
              </a:solidFill>
              <a:latin typeface="Calibri" pitchFamily="34" charset="0"/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en-US" altLang="zh-CN" sz="16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Sporazum</a:t>
            </a:r>
            <a:r>
              <a:rPr lang="en-US" altLang="zh-CN" sz="16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o </a:t>
            </a:r>
            <a:r>
              <a:rPr lang="en-US" altLang="zh-CN" sz="16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slobodnoj</a:t>
            </a:r>
            <a:r>
              <a:rPr lang="en-US" altLang="zh-CN" sz="16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6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trgovini</a:t>
            </a:r>
            <a:r>
              <a:rPr lang="en-US" altLang="zh-CN" sz="16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6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sa</a:t>
            </a:r>
            <a:r>
              <a:rPr lang="en-US" altLang="zh-CN" sz="16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:</a:t>
            </a:r>
            <a:endParaRPr lang="en-US" altLang="zh-CN" sz="16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sr-Latn-R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CEFTA (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stanovništvo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30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sr-Latn-R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Rusija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(143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sr-Latn-R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Belorusija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(10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r>
              <a:rPr lang="sr-Latn-R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Turska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(77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tabLst>
                <a:tab pos="234950" algn="l"/>
              </a:tabLst>
            </a:pPr>
            <a:endParaRPr lang="en-US" altLang="zh-CN" sz="16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Lucida Sans Unicode" panose="020B0602030504020204" pitchFamily="34" charset="0"/>
              <a:buChar char="⇨"/>
              <a:tabLst>
                <a:tab pos="234950" algn="l"/>
              </a:tabLst>
            </a:pPr>
            <a:r>
              <a:rPr lang="en-US" altLang="zh-CN" sz="16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Preferencijalni</a:t>
            </a:r>
            <a:r>
              <a:rPr lang="en-US" altLang="zh-CN" sz="16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status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: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Lucida Sans Unicode" panose="020B0602030504020204" pitchFamily="34" charset="0"/>
              <a:buChar char="⇨"/>
              <a:tabLst>
                <a:tab pos="234950" algn="l"/>
              </a:tabLst>
            </a:pP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EU (494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pPr marL="55563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Lucida Sans Unicode" panose="020B0602030504020204" pitchFamily="34" charset="0"/>
              <a:buChar char="⇨"/>
              <a:tabLst>
                <a:tab pos="234950" algn="l"/>
              </a:tabLst>
            </a:pP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SAD (302 </a:t>
            </a:r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miliona</a:t>
            </a:r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)</a:t>
            </a:r>
          </a:p>
          <a:p>
            <a:endParaRPr lang="en-US" sz="1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43558"/>
            <a:ext cx="3960440" cy="1962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6" y="3003799"/>
            <a:ext cx="4277343" cy="1954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7534"/>
          </a:xfrm>
        </p:spPr>
        <p:txBody>
          <a:bodyPr>
            <a:normAutofit/>
          </a:bodyPr>
          <a:lstStyle/>
          <a:p>
            <a:pPr algn="ctr"/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KVALITETNA RADNA SNAGA</a:t>
            </a:r>
            <a:endParaRPr lang="en-U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2499743"/>
            <a:ext cx="4392488" cy="2392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600" b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4 srednje škole,</a:t>
            </a:r>
            <a:endParaRPr lang="x-none" altLang="zh-CN" sz="1600" b="1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600" b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12 osnovnih škola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600" b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IZMEĐU DVA NAJVEĆA UNIVERZITETSKA CENTRA: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BEOGRAD (50 KM) I NOVI SAD (35 KM)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600" b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sym typeface="Arial" panose="020B0604020202020204" pitchFamily="34" charset="0"/>
              </a:rPr>
              <a:t>* </a:t>
            </a: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sym typeface="Arial" panose="020B0604020202020204" pitchFamily="34" charset="0"/>
              </a:rPr>
              <a:t>Iskustvo u određenim domenima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600" b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sym typeface="Arial" panose="020B0604020202020204" pitchFamily="34" charset="0"/>
              </a:rPr>
              <a:t>* </a:t>
            </a:r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sym typeface="Arial" panose="020B0604020202020204" pitchFamily="34" charset="0"/>
              </a:rPr>
              <a:t>Konkurentne plate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7984" y="1491631"/>
            <a:ext cx="32941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z="150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Ukupan broj nezaposlenih: </a:t>
            </a:r>
            <a:r>
              <a:rPr lang="sr-Cyrl-RS" altLang="zh-CN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2</a:t>
            </a:r>
            <a:r>
              <a:rPr lang="en-US" altLang="zh-CN" sz="15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431</a:t>
            </a:r>
            <a:endParaRPr lang="x-none" altLang="zh-CN" sz="150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Picture 7" descr="employ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715766"/>
            <a:ext cx="325791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zaposlenost-770x5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843558"/>
            <a:ext cx="3024336" cy="1551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-92546"/>
            <a:ext cx="9144000" cy="88446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PRAĆENJE DINAMIKE LOKALNOG TRŽIŠTA RADA I AKTIVAN</a:t>
            </a:r>
            <a:b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ODNOS PREMA UTVRĐENOM STANJU I POTREBAMA</a:t>
            </a:r>
            <a:endParaRPr lang="sr-Latn-R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4" y="1059582"/>
            <a:ext cx="6840537" cy="3888209"/>
          </a:xfrm>
        </p:spPr>
        <p:txBody>
          <a:bodyPr>
            <a:normAutofit fontScale="85000" lnSpcReduction="10000"/>
          </a:bodyPr>
          <a:lstStyle/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Ruma redovno ažurira podatke o radnoj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snazi.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Savet za zapošljavanje redovno održava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sastanke.</a:t>
            </a: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Sprovedena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anketa privrednog sektora o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potrebama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privrednika za 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radnom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snagom, tj.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brazovnim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profilima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kako bi se uskladila sa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novom 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upisnom politikom. </a:t>
            </a: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Aktivna saradnja sa Nacionalnom službom za 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zapošljavanje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 ogleda u 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realizaciji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programa i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mera </a:t>
            </a:r>
            <a:r>
              <a:rPr lang="sr-Latn-R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aktivne politike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zapošljavanja.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vi-VN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 2005. godine</a:t>
            </a: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Sajmovi zapošljavanja su za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opštinu Ruma </a:t>
            </a: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redovna aktivnos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t.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 sada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</a:t>
            </a: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ogla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šeno oko</a:t>
            </a: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9.000 slobodnih radnih mesta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Nove radnike na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prethodnom </a:t>
            </a:r>
            <a:r>
              <a:rPr lang="vi-VN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Sajmu su, između ostalih, potražile kompanije: 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vi-VN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“H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utchinson</a:t>
            </a:r>
            <a:r>
              <a:rPr lang="vi-VN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", "Albon", "Cinno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v</a:t>
            </a:r>
            <a:r>
              <a:rPr lang="vi-VN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ation group", "La linea verde", "Mitas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-Trelleborg</a:t>
            </a:r>
            <a:r>
              <a:rPr lang="vi-VN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"...</a:t>
            </a:r>
            <a:endParaRPr lang="en-US" sz="17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češće na Sajmu je uzelo 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17 poslodavaca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koji su ukupno nudili više od 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200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radnih mesta</a:t>
            </a:r>
            <a:r>
              <a:rPr lang="sr-Latn-RS" sz="1700" dirty="0" smtClean="0">
                <a:latin typeface="Calibri" pitchFamily="34" charset="0"/>
                <a:cs typeface="Arial" pitchFamily="34" charset="0"/>
              </a:rPr>
              <a:t>.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57350" name="Picture 8" descr="http://www.ruma.rs/portal2/jupgrade/images/stories/sajamzap2018/vsig_images/a_590_393_10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44208" y="1131591"/>
            <a:ext cx="237856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351" name="Picture 10" descr="http://www.ruma.rs/portal2/jupgrade/images/stories/sajamzap2018/vsig_images/aa_590_393_10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516218" y="2931791"/>
            <a:ext cx="2376265" cy="158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-236562"/>
            <a:ext cx="8999215" cy="7000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sr-Latn-RS" dirty="0">
                <a:cs typeface="+mj-cs"/>
              </a:rPr>
              <a:t/>
            </a:r>
            <a:br>
              <a:rPr lang="sr-Latn-RS" dirty="0">
                <a:cs typeface="+mj-cs"/>
              </a:rPr>
            </a:br>
            <a:r>
              <a:rPr lang="en-US" dirty="0" smtClean="0">
                <a:cs typeface="+mj-cs"/>
              </a:rPr>
              <a:t/>
            </a:r>
            <a:br>
              <a:rPr lang="en-US" dirty="0" smtClean="0">
                <a:cs typeface="+mj-cs"/>
              </a:rPr>
            </a:br>
            <a:r>
              <a:rPr lang="sr-Latn-RS" sz="27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PRIVREDNI SEKTORI</a:t>
            </a:r>
            <a:endParaRPr lang="sr-Latn-RS" sz="2700" dirty="0">
              <a:cs typeface="+mj-cs"/>
            </a:endParaRPr>
          </a:p>
        </p:txBody>
      </p:sp>
      <p:pic>
        <p:nvPicPr>
          <p:cNvPr id="9" name="Picture 8" descr="big_1470995030__Tekstil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995687"/>
            <a:ext cx="1656184" cy="116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3723879"/>
            <a:ext cx="1656184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nemacka-auto-industrij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363838"/>
            <a:ext cx="1656184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699542"/>
            <a:ext cx="1584176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0" y="483520"/>
            <a:ext cx="4572000" cy="10926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sr-Latn-RS" sz="13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sr-Latn-RS" sz="13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NAJRAZVIJENIJE PRIVREDNE GRANE SU:</a:t>
            </a:r>
          </a:p>
          <a:p>
            <a:pPr algn="just">
              <a:defRPr/>
            </a:pPr>
            <a:endParaRPr lang="sr-Latn-RS" sz="13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Poljoprivreda, 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(41.000 hektara obradive kvalitetne zemlje, sa 7.000 malih farmi, postojanje srednje poljoprivredne skole)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851671"/>
            <a:ext cx="4572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Tekstilna industrija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(postojanje Brownfield objekata pogodnih za tekstilnu proizvodnju i nekoliko uspešnih stranih kompanija koje se bave proizvodnjom tekstila)</a:t>
            </a:r>
            <a:endParaRPr lang="sr-Latn-RS" sz="13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2643760"/>
            <a:ext cx="4572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</a:t>
            </a: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Auto industrija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(postojanje nekoliko uspešnih stranih kompanija koje proizvode auto delove, srednja tehnička škola koja zadovoljava potrebe za radnom snagom)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3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* Industrija kože i obuće</a:t>
            </a:r>
            <a:endParaRPr lang="sr-Latn-RS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16216" y="1131590"/>
            <a:ext cx="2430016" cy="2893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*U opštini posluje 512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preduzeća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*Na teritoriji opštine Ruma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registrovano je 1.683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preduzetničke radnje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 sektorima delatnosti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opštine Ruma najbrojnija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su preduzeća u oblasti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trgovine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prerađivačke industrije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poljoprivrede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građevinarstva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saobraćaja, skradištenja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sr-Latn-RS" sz="13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veza </a:t>
            </a:r>
          </a:p>
        </p:txBody>
      </p:sp>
      <p:pic>
        <p:nvPicPr>
          <p:cNvPr id="13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MG_20170221_135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44691">
            <a:off x="7884183" y="2386015"/>
            <a:ext cx="1113305" cy="14844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  <a:sp3d>
            <a:bevelT w="101600" prst="riblet"/>
          </a:sp3d>
        </p:spPr>
      </p:pic>
      <p:pic>
        <p:nvPicPr>
          <p:cNvPr id="7171" name="Picture 5" descr="IMG_20170221_1347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59504">
            <a:off x="271418" y="1601342"/>
            <a:ext cx="998060" cy="13507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bliqueBottomLeft"/>
            <a:lightRig rig="threePt" dir="t"/>
          </a:scene3d>
          <a:sp3d>
            <a:bevelT w="101600" prst="riblet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49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RUMA - POVOLJNO POSLOVNO OKRUŽENJE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4" y="627534"/>
            <a:ext cx="6841381" cy="4515966"/>
          </a:xfrm>
        </p:spPr>
        <p:txBody>
          <a:bodyPr>
            <a:normAutofit fontScale="62500" lnSpcReduction="20000"/>
          </a:bodyPr>
          <a:lstStyle/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U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proces c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ertifikacije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, Ruma je ušla krajem 2009. godine,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2011. godine je uručen certifikat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.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U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aprilu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 2021.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godine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,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na Resertifikacionoj proveri, opština Ruma je dobila potvrdu da ispunjava kriterijume Programa certifikacije gradova i opština sa povoljnim poslovnim okruženjem u jugoistočnoj Evropi,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u skladu sa standardima BFC SEE Edicija III sa ostvarenih 91% od maksimalnih 100 %.</a:t>
            </a:r>
            <a:endParaRPr lang="sr-Latn-RS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sr-Latn-R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NALED je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najpozitivnije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ocenio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opštinske napore Rumljana koji su rezultirali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brojnim                     pozitivnim aktivnostima, kao na primer:</a:t>
            </a: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-osnivanje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kluba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privrednika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(radi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rešavanja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pitanja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i problema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postojećih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i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potencijalnih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privrednih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subjekata sa teritorije opštine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)</a:t>
            </a:r>
            <a:endParaRPr lang="sr-Latn-R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Redovno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ažuriranje baze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podataka,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 </a:t>
            </a:r>
            <a:endParaRPr lang="sr-Latn-RS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Razvijanje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novih upitnika i anketa za privrednike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,</a:t>
            </a: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Akcioni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plan za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zapošljavanje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.</a:t>
            </a:r>
            <a:endParaRPr lang="sr-Latn-R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sr-Latn-R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</a:rPr>
              <a:t>Opštinska uprava uspeva da očuva sistem i obezbedi kontinuitet svojih aktivnosti tako što pokazuje adekvatan nivo motivacije, profesionalizma i operativnosti na unapređenju lokalnog privrednog ambijenta.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Posvećenost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čelnika opštine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je u stvaranju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povoljnih uslova za dinamičan razvoj opštine.</a:t>
            </a: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Jedan od značajnih rezultata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je prepoznavanje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i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vrednovanje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 realne slike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o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lokalnoj sredini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od strane investitora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i </a:t>
            </a:r>
            <a:r>
              <a:rPr lang="sr-Latn-R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predvidljivost </a:t>
            </a:r>
            <a:r>
              <a:rPr lang="sr-Latn-R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potrebnog vremena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 i novca za registraciju preduzeća,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 izgradnju objekta, povezivanja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na energetske i komunalne sisteme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snabdevanja </a:t>
            </a:r>
            <a:r>
              <a:rPr lang="sr-Latn-RS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i zapošljavanja </a:t>
            </a:r>
            <a:r>
              <a:rPr lang="sr-Latn-R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SimSun" panose="02010600030101010101" pitchFamily="2" charset="-122"/>
                <a:cs typeface="+mn-cs"/>
              </a:rPr>
              <a:t>radne snage.</a:t>
            </a:r>
            <a:endParaRPr lang="sr-Latn-RS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8" descr="IMG_256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64088" y="2762744"/>
            <a:ext cx="3600400" cy="2025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635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915568"/>
            <a:ext cx="2952328" cy="1668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15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MEĐUNARODNI SERTIFIKAT O POVOLJNOM </a:t>
            </a:r>
            <a:b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POSLOVNOM OKRUŽENJU</a:t>
            </a:r>
            <a:endParaRPr lang="en-U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987574"/>
            <a:ext cx="4927922" cy="3775868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Ruma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među prvim lokalnim samoupravama u regionu stekla  međunarodni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BFC SEE certifikat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i na investicionoj misiji 2015. godine u  Berlinu predstavila svoje potencijale.</a:t>
            </a:r>
          </a:p>
          <a:p>
            <a:pPr algn="just">
              <a:defRPr/>
            </a:pP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Certifikat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svojevrsna potvrda da je opština Ruma uspešna u svom radu koji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omogućava bržu i kvalitetniju saradnju sa investitorima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kao i transparentno donošenje odluka i razvojnih planova.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Ruma je do sada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4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puta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prošla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kroz proces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certifikacije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kao rezultat toga doživela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određenu    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ekspanziju u smislu novih realizovanih investicija kao i povećanja broja upita i interesovanja za ulaganje u našu opštinu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 Ruma svakako predstavlja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primer dobre prakse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regionu, s obzirom da 11 godina poseduje certifikat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2546"/>
            <a:ext cx="9144000" cy="88446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POSTOJANJE ANALITI</a:t>
            </a: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ČKE OSNOVE ZA </a:t>
            </a:r>
            <a:b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PODRŠKU LOKALNOJ POSLOVNOJ ZAJEDNICI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6" y="843560"/>
            <a:ext cx="8785225" cy="2994025"/>
          </a:xfrm>
        </p:spPr>
        <p:txBody>
          <a:bodyPr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Cyrl-RS" b="1" i="1" dirty="0" smtClean="0">
              <a:cs typeface="+mn-cs"/>
            </a:endParaRP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Cyrl-RS" b="1" i="1" dirty="0" smtClean="0"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                                                        </a:t>
            </a:r>
            <a:r>
              <a:rPr lang="sr-Latn-RS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Opština </a:t>
            </a:r>
            <a:r>
              <a:rPr lang="sr-Latn-RS" sz="18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Ruma aktivno sarađuje sa privrednicima</a:t>
            </a:r>
            <a:r>
              <a:rPr lang="sr-Latn-RS" sz="1800" b="1" dirty="0">
                <a:latin typeface="Calibri" pitchFamily="34" charset="0"/>
                <a:cs typeface="+mn-cs"/>
              </a:rPr>
              <a:t>. </a:t>
            </a:r>
            <a:endParaRPr lang="sr-Latn-RS" sz="1800" b="1" dirty="0" smtClean="0"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Cyrl-RS" b="1" dirty="0" smtClean="0">
              <a:cs typeface="+mn-cs"/>
            </a:endParaRPr>
          </a:p>
          <a:p>
            <a:pPr algn="just">
              <a:defRPr/>
            </a:pPr>
            <a:r>
              <a:rPr lang="en-US" b="1" dirty="0" smtClean="0">
                <a:cs typeface="+mn-cs"/>
              </a:rPr>
              <a:t>                                                                                       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Privredni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savet</a:t>
            </a:r>
            <a:endParaRPr lang="sr-Cyrl-RS" b="1" dirty="0" smtClean="0"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Cyrl-RS" b="1" dirty="0" smtClean="0"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b="1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n-US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                       </a:t>
            </a:r>
            <a:r>
              <a:rPr lang="sr-Latn-RS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Socijalno-ekonomski savet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b="1" dirty="0" smtClean="0"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b="1" dirty="0" smtClean="0"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b="1" dirty="0" smtClean="0">
                <a:cs typeface="+mn-cs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b="1" dirty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b="1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b="1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 smtClean="0">
              <a:cs typeface="+mn-cs"/>
            </a:endParaRPr>
          </a:p>
        </p:txBody>
      </p:sp>
      <p:pic>
        <p:nvPicPr>
          <p:cNvPr id="5837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6753" y="1203598"/>
            <a:ext cx="1621745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3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95738" y="1203598"/>
            <a:ext cx="1618619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85" name="Picture 21" descr="Ruma: OdrÅ¾ana sednica Socijalno-ekonomskog save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571751"/>
            <a:ext cx="2232248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215008" y="3795886"/>
            <a:ext cx="89289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Konsultacije sa privrednicima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 sajtu se redovno ažurira anketa radi saznavanja stavova stanovništva i privrede o različitim pitanjima od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značaja za razvoj lokalne zajednice.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 internet prezentaciji opštine Ruma postoji baner </a:t>
            </a:r>
            <a:r>
              <a:rPr lang="sr-Latn-RS" sz="13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"Invest in Ruma"</a:t>
            </a: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 u okviru kojeg su dostupne različite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informacije: prezentacija grada, opštinske odluke, plan održivog razvoja, lokalni planovi, vodič za </a:t>
            </a:r>
          </a:p>
          <a:p>
            <a:pPr fontAlgn="auto">
              <a:spcAft>
                <a:spcPts val="0"/>
              </a:spcAft>
              <a:defRPr/>
            </a:pPr>
            <a:r>
              <a:rPr lang="sr-Latn-RS" sz="13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investitore, baza privrednih subjekata</a:t>
            </a:r>
            <a:r>
              <a:rPr lang="sr-Latn-R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.   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pic>
        <p:nvPicPr>
          <p:cNvPr id="15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1" descr="Ruma: OdrÅ¾ana sednica Socijalno-ekonomskog saveta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499992" y="1707654"/>
            <a:ext cx="2839676" cy="1896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15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OPŠTINA RAZVIJA SARADNJU JAVNOG </a:t>
            </a:r>
            <a:b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I PRIVATNOG SEKTORA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2" y="1059582"/>
            <a:ext cx="5184574" cy="3888432"/>
          </a:xfrm>
        </p:spPr>
        <p:txBody>
          <a:bodyPr>
            <a:normAutofit/>
          </a:bodyPr>
          <a:lstStyle/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Privredni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savet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- veza između lokalne samouprave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privrednog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sektora. Primarni zadatak je da se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ojača saradnja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lokalne samouprave i privrede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sa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ciljem da se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zajednički rešavaju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bitna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pitanja/problemi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 opšteg značaja za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građane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privredu.  </a:t>
            </a:r>
            <a:endParaRPr lang="sr-Latn-RS" sz="16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defRPr/>
            </a:pPr>
            <a:endParaRPr lang="sr-Latn-RS" sz="16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Privredni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savet čini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16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članova-privrednika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radi i odlučuje kolektivno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sastaje se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jednom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3 meseca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</a:p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defRPr/>
            </a:pPr>
            <a:endParaRPr lang="sr-Latn-RS" sz="56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7" name="Picture 6" descr="privrednisavetsednicafeb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9690" y="915567"/>
            <a:ext cx="3018688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987574"/>
            <a:ext cx="2016224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-385775"/>
            <a:ext cx="8604448" cy="7715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2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ADEKVATNA INFRASTRUKUTRA I POUZDANE KOMUNALNE USLUGE</a:t>
            </a:r>
            <a:endParaRPr lang="sr-Latn-RS" sz="22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771550"/>
            <a:ext cx="5544616" cy="4176464"/>
          </a:xfrm>
        </p:spPr>
        <p:txBody>
          <a:bodyPr>
            <a:normAutofit fontScale="9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                                                    OPŠTINA IMA: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Srednjoročni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program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uređivanja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građevinskog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7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zemljišta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period 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2016-2021.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godine</a:t>
            </a:r>
            <a:endParaRPr lang="sr-Latn-RS" sz="17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Godišnj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planov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infrastrukturnog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razvoja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Rume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Podaci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svakoj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industrijskoj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zoni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o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njenom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infrastrukturnom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opremanju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(</a:t>
            </a: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nalaze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se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Katalogu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investicionih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lokacija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)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Podatke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infrastrukturi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industrijskim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zonama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nudi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infrastrukturno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opremljeno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građevinsko</a:t>
            </a:r>
            <a:r>
              <a:rPr lang="sr-Latn-R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zemljište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 </a:t>
            </a:r>
            <a:endParaRPr lang="sr-Latn-R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17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Podat</a:t>
            </a:r>
            <a:r>
              <a:rPr lang="sr-Latn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jediničnim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cenama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svih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komunalnih</a:t>
            </a:r>
            <a:r>
              <a:rPr lang="sr-Cyrl-R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usluga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vrsti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delatnosti</a:t>
            </a:r>
            <a:r>
              <a:rPr lang="en-US" sz="1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redovno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se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ažuriraju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nalaze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se u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dokumentu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Tabelarni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 </a:t>
            </a:r>
            <a:r>
              <a:rPr lang="en-US" sz="17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prikaz</a:t>
            </a:r>
            <a:r>
              <a:rPr lang="en-US" sz="17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troškova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poslovanja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u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opštini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Ruma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privredu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7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771551"/>
            <a:ext cx="2146363" cy="2016811"/>
          </a:xfrm>
          <a:prstGeom prst="rect">
            <a:avLst/>
          </a:prstGeom>
        </p:spPr>
      </p:pic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699543"/>
            <a:ext cx="2232248" cy="136815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4544" y="-442233"/>
            <a:ext cx="9144000" cy="88446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SISTEM USLUGA ZA DOBIJANJE GRAĐEVINSKE DOZVOLE</a:t>
            </a:r>
            <a:endParaRPr lang="sr-Latn-RS" sz="2400" cap="none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483519"/>
            <a:ext cx="5868144" cy="4032448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*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Od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01.03.2015.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do 01.01.2016.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objedinjena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procedura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sprovođena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je u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analognom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obliku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*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Od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01.01.2016.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objedinjena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procedura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se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sprovodi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u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okviru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sistema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za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elektronsko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izdavanje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građevinskih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 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*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Odeljenje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izdaje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upotrebnim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u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postupku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objedinjene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procedure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od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01.03.2015.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2015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izdato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je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83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2016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izdato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112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201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7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izdato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110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+mn-cs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201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8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izdato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9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3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201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9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,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izdato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100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Rešenja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o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građevinskim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dozvolama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2020.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godine, izdato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86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Rešenja o građevinskim dozvolama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2021. 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godine, izdato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92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+mn-cs"/>
              </a:rPr>
              <a:t> Rešenja o građevinskim dozvolama,</a:t>
            </a:r>
          </a:p>
          <a:p>
            <a:pPr algn="just"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Jun 2022. 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godine, izdato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56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Rešenja o građevinskim dozvolama.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5325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507855"/>
            <a:ext cx="2459856" cy="144016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260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nip Diagonal Corner Rectangle 9"/>
          <p:cNvSpPr/>
          <p:nvPr/>
        </p:nvSpPr>
        <p:spPr>
          <a:xfrm>
            <a:off x="5220072" y="2355726"/>
            <a:ext cx="2448272" cy="9144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 dirty="0" smtClean="0">
                <a:latin typeface="Calibri" pitchFamily="34" charset="0"/>
              </a:rPr>
              <a:t>Sa </a:t>
            </a:r>
            <a:r>
              <a:rPr lang="en-US" sz="1200" b="1" dirty="0" err="1" smtClean="0">
                <a:latin typeface="Calibri" pitchFamily="34" charset="0"/>
              </a:rPr>
              <a:t>izdavanjem</a:t>
            </a:r>
            <a:r>
              <a:rPr lang="en-US" sz="1200" b="1" dirty="0" smtClean="0"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dozvola</a:t>
            </a:r>
            <a:r>
              <a:rPr lang="en-US" sz="1200" b="1" dirty="0" smtClean="0">
                <a:latin typeface="Calibri" pitchFamily="34" charset="0"/>
              </a:rPr>
              <a:t> u </a:t>
            </a:r>
            <a:r>
              <a:rPr lang="en-US" sz="1200" b="1" dirty="0" err="1" smtClean="0">
                <a:latin typeface="Calibri" pitchFamily="34" charset="0"/>
              </a:rPr>
              <a:t>postupku</a:t>
            </a:r>
            <a:r>
              <a:rPr lang="en-US" sz="1200" b="1" dirty="0" smtClean="0"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objedinjene</a:t>
            </a:r>
            <a:r>
              <a:rPr lang="en-US" sz="1200" b="1" dirty="0" smtClean="0">
                <a:latin typeface="Calibri" pitchFamily="34" charset="0"/>
              </a:rPr>
              <a:t> procedure </a:t>
            </a:r>
            <a:r>
              <a:rPr lang="en-US" sz="1200" b="1" dirty="0" err="1" smtClean="0">
                <a:latin typeface="Calibri" pitchFamily="34" charset="0"/>
              </a:rPr>
              <a:t>zapo</a:t>
            </a:r>
            <a:r>
              <a:rPr lang="sr-Latn-RS" sz="1200" b="1" dirty="0" smtClean="0">
                <a:latin typeface="Calibri" pitchFamily="34" charset="0"/>
              </a:rPr>
              <a:t>č</a:t>
            </a:r>
            <a:r>
              <a:rPr lang="en-US" sz="1200" b="1" dirty="0" err="1" smtClean="0">
                <a:latin typeface="Calibri" pitchFamily="34" charset="0"/>
              </a:rPr>
              <a:t>elo</a:t>
            </a:r>
            <a:r>
              <a:rPr lang="en-US" sz="1200" b="1" dirty="0" smtClean="0">
                <a:latin typeface="Calibri" pitchFamily="34" charset="0"/>
              </a:rPr>
              <a:t> se 01.03.2015. </a:t>
            </a:r>
            <a:r>
              <a:rPr lang="en-US" sz="1200" b="1" dirty="0" err="1" smtClean="0">
                <a:latin typeface="Calibri" pitchFamily="34" charset="0"/>
              </a:rPr>
              <a:t>godine</a:t>
            </a:r>
            <a:r>
              <a:rPr lang="en-US" sz="1200" dirty="0" smtClean="0">
                <a:latin typeface="Calibri" pitchFamily="34" charset="0"/>
              </a:rPr>
              <a:t>.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4227935"/>
            <a:ext cx="60841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Ministarstvo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građevinarstva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saobraćaja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NALED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su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dodelili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Priznanje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izuzetan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doprinos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primeni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sistema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elektronsko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izdavanje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dozvola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 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7534"/>
          </a:xfrm>
        </p:spPr>
        <p:txBody>
          <a:bodyPr>
            <a:normAutofit/>
          </a:bodyPr>
          <a:lstStyle/>
          <a:p>
            <a:pPr algn="ctr"/>
            <a:r>
              <a:rPr lang="x-none" sz="2800" cap="none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PAKET PODRŠKE</a:t>
            </a:r>
            <a:endParaRPr lang="x-none" sz="2800" cap="none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5050" y="1131888"/>
            <a:ext cx="1278363" cy="460375"/>
          </a:xfrm>
        </p:spPr>
      </p:pic>
      <p:sp>
        <p:nvSpPr>
          <p:cNvPr id="10" name="Content Placeholder 9"/>
          <p:cNvSpPr>
            <a:spLocks noGrp="1"/>
          </p:cNvSpPr>
          <p:nvPr>
            <p:ph idx="10"/>
          </p:nvPr>
        </p:nvSpPr>
        <p:spPr>
          <a:xfrm>
            <a:off x="0" y="987575"/>
            <a:ext cx="8496944" cy="3211761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x-none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Pomoć u saradnji sa relevantnim institucijama</a:t>
            </a:r>
          </a:p>
          <a:p>
            <a:pPr algn="just">
              <a:buFont typeface="Wingdings" pitchFamily="2" charset="2"/>
              <a:buChar char="§"/>
            </a:pPr>
            <a:endParaRPr lang="x-none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x-none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Ubrzane procedure</a:t>
            </a:r>
          </a:p>
          <a:p>
            <a:pPr algn="just">
              <a:buFont typeface="Wingdings" pitchFamily="2" charset="2"/>
              <a:buChar char="§"/>
            </a:pPr>
            <a:endParaRPr lang="x-none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x-none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Umanjene komunalne takse na osnovu novozaposlenih</a:t>
            </a:r>
          </a:p>
          <a:p>
            <a:pPr algn="just">
              <a:buFont typeface="Wingdings" pitchFamily="2" charset="2"/>
              <a:buChar char="§"/>
            </a:pPr>
            <a:endParaRPr lang="x-none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x-none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Umanjenje cene zemljišta na osnovu broja novozaposlenih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4" y="3363839"/>
            <a:ext cx="2538985" cy="855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3291831"/>
            <a:ext cx="1656184" cy="1483517"/>
          </a:xfrm>
          <a:prstGeom prst="rect">
            <a:avLst/>
          </a:prstGeom>
        </p:spPr>
      </p:pic>
      <p:pic>
        <p:nvPicPr>
          <p:cNvPr id="12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98541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96552" y="0"/>
            <a:ext cx="9396536" cy="7715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3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OPŠTINA SPROVODI TRANSPARENTNU PORESKU POLITIKU</a:t>
            </a:r>
            <a:br>
              <a:rPr lang="sr-Latn-RS" sz="23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</a:br>
            <a:r>
              <a:rPr lang="sr-Latn-RS" sz="23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I POLITIKU NAPLATE TAKSI KOJIMA SE STIMULIŠE EKONOMSKI RAZVOJ</a:t>
            </a:r>
            <a:endParaRPr lang="sr-Latn-RS" sz="23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23728" y="1111474"/>
            <a:ext cx="5832648" cy="4032026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transparentan način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definiše i usvaja odluke koje se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odnose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lokalne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takse i naknade (sprovodi javne rasprave o nacrtu odluka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).</a:t>
            </a:r>
            <a:endParaRPr lang="sr-Latn-RS" sz="16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Mišljenje privatnog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sektora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 uzima u obzir kroz Privredni savet,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                  Socijalno-ekonomski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savet, Uniju poslodavaca i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drugih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manje formalnih oblika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  komunikacije.</a:t>
            </a:r>
            <a:endParaRPr lang="sr-Latn-RS" sz="16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nudi </a:t>
            </a:r>
            <a:r>
              <a:rPr lang="sr-Latn-RS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olakšice </a:t>
            </a:r>
            <a:r>
              <a:rPr lang="sr-Latn-RS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privredi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većim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delom je ova oblast uređena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relevantnim   republičkim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zakonima, a opština Ruma u svojoj nadležnosti uređuje koeficijent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za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porez na imovinu za teritoriju opštine, kao i prosečne cene kvadratnog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metra nepokretnosti 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 utvrđivanje poreza na imovinu za 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202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</a:t>
            </a:r>
            <a:r>
              <a:rPr lang="sr-Latn-RS" sz="1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 godinu</a:t>
            </a:r>
            <a:r>
              <a:rPr lang="sr-Latn-RS" sz="16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7504" y="1275606"/>
            <a:ext cx="1980728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170F5004-AF5D-4BBF-B789-987E64504D2A_w1023_r1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6" y="3147814"/>
            <a:ext cx="194421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1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771551"/>
            <a:ext cx="1688530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83918"/>
            <a:ext cx="194421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475656" y="1995686"/>
            <a:ext cx="1008112" cy="35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50" y="1923679"/>
            <a:ext cx="993775" cy="65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3" descr="Cinnoa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2715766"/>
            <a:ext cx="1224136" cy="108012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/>
              <a:ext uri="{28A0092B-C50C-407E-A947-70E740481C1C}"/>
            </a:extLst>
          </a:blip>
          <a:stretch>
            <a:fillRect/>
          </a:stretch>
        </p:blipFill>
        <p:spPr>
          <a:xfrm>
            <a:off x="2699793" y="1779663"/>
            <a:ext cx="3960440" cy="2160240"/>
          </a:xfrm>
          <a:prstGeom prst="rect">
            <a:avLst/>
          </a:prstGeom>
          <a:effectLst/>
          <a:scene3d>
            <a:camera prst="orthographicFront"/>
            <a:lightRig rig="morning" dir="t"/>
          </a:scene3d>
          <a:sp3d prstMaterial="matte"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78237"/>
            <a:ext cx="9144000" cy="95647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RADNE ZONE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6" y="555527"/>
            <a:ext cx="6840413" cy="1008112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 Ruma ima odličan geostrateški položaj i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infrastrukturno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opremljene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industrijske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zone, od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kojih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naznačajnija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"Rumska petlja".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prethodnom periodu je realizovan veliki broj investicija: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9403" name="Rectangle 2"/>
          <p:cNvSpPr>
            <a:spLocks noChangeArrowheads="1"/>
          </p:cNvSpPr>
          <p:nvPr/>
        </p:nvSpPr>
        <p:spPr bwMode="auto">
          <a:xfrm>
            <a:off x="395288" y="3526117"/>
            <a:ext cx="69135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atinLnBrk="1"/>
            <a:endParaRPr lang="en-US">
              <a:latin typeface="맑은 고딕" pitchFamily="34" charset="-127"/>
            </a:endParaRPr>
          </a:p>
        </p:txBody>
      </p:sp>
      <p:pic>
        <p:nvPicPr>
          <p:cNvPr id="2051" name="Picture 4" descr="&amp;Rcy;&amp;iecy;&amp;zcy;&amp;ucy;&amp;lcy;&amp;tcy;&amp;acy;&amp;tcy; &amp;scy;&amp;lcy;&amp;icy;&amp;kcy;&amp;acy; &amp;zcy;&amp;acy; healthcare europe rum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2" y="4155927"/>
            <a:ext cx="2605087" cy="37363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056" name="Picture 16" descr="&amp;Rcy;&amp;iecy;&amp;zcy;&amp;ucy;&amp;lcy;&amp;tcy;&amp;acy;&amp;tcy; &amp;scy;&amp;lcy;&amp;icy;&amp;kcy;&amp;acy; &amp;zcy;&amp;acy; la linea verd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28386" y="1779663"/>
            <a:ext cx="981075" cy="782639"/>
          </a:xfrm>
          <a:prstGeom prst="rect">
            <a:avLst/>
          </a:prstGeom>
          <a:pattFill prst="pct5">
            <a:fgClr>
              <a:srgbClr val="CAD9EB"/>
            </a:fgClr>
            <a:bgClr>
              <a:schemeClr val="bg1"/>
            </a:bgClr>
          </a:patt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9406" name="Picture 11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91882" y="3723879"/>
            <a:ext cx="1716087" cy="113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7" name="Picture 19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4" y="1851671"/>
            <a:ext cx="1188591" cy="70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8" name="Picture 17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2859783"/>
            <a:ext cx="1872206" cy="94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9" name="Picture 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8104" y="1131590"/>
            <a:ext cx="1088008" cy="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287016" y="4659983"/>
            <a:ext cx="8856984" cy="3231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5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Pored “Rumske petlje”,  u opštini Ruma postoje još i radna zona </a:t>
            </a:r>
            <a:r>
              <a:rPr lang="sr-Latn-RS" sz="15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Rumska petlja – Zapad, Jug 2, Zapad, Istok...</a:t>
            </a:r>
            <a:endParaRPr lang="sr-Latn-RS" sz="15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20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Korisnik\Desktop\SLIKE HUTCHINSON\Bez naslov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88224" y="3075806"/>
            <a:ext cx="1728192" cy="12961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23556" name="Title 1"/>
          <p:cNvSpPr>
            <a:spLocks noGrp="1"/>
          </p:cNvSpPr>
          <p:nvPr>
            <p:ph type="title"/>
          </p:nvPr>
        </p:nvSpPr>
        <p:spPr>
          <a:xfrm>
            <a:off x="107504" y="2"/>
            <a:ext cx="8229600" cy="54451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34" charset="-127"/>
                <a:cs typeface="Arial" pitchFamily="34" charset="0"/>
              </a:rPr>
              <a:t>ADMINISTRACIJA PO MERI INVESTITORA</a:t>
            </a:r>
            <a:endParaRPr lang="en-US" sz="2400" cap="none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34" charset="-127"/>
              <a:cs typeface="Arial" pitchFamily="34" charset="0"/>
            </a:endParaRPr>
          </a:p>
        </p:txBody>
      </p:sp>
      <p:sp>
        <p:nvSpPr>
          <p:cNvPr id="23557" name="Text Placeholder 7"/>
          <p:cNvSpPr>
            <a:spLocks noGrp="1"/>
          </p:cNvSpPr>
          <p:nvPr>
            <p:ph type="body" idx="1"/>
          </p:nvPr>
        </p:nvSpPr>
        <p:spPr>
          <a:xfrm>
            <a:off x="467544" y="699543"/>
            <a:ext cx="7920880" cy="48101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</a:rPr>
              <a:t>OPŠTINA RUMA JE KROZ PRAKSU DOKAZALA DA JE MOGUĆE I U KRATKIM ROKOVIMA REALIZOVATI INVESTICIJU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23528" y="3147814"/>
            <a:ext cx="3960812" cy="1439862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Kompanija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"HUTCHINSON"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svoju investiciju realizovala za nepunih 6 meseci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Građevinska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dozvola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izdata 09.septembra 2015. godine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Svečano otvaranje je bilo 27. februara 2016.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godine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sr-Latn-RS" sz="1400" dirty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sr-Latn-RS" sz="1400" dirty="0">
              <a:cs typeface="+mn-cs"/>
            </a:endParaRPr>
          </a:p>
        </p:txBody>
      </p:sp>
      <p:sp>
        <p:nvSpPr>
          <p:cNvPr id="51206" name="Content Placeholder 3"/>
          <p:cNvSpPr>
            <a:spLocks noGrp="1"/>
          </p:cNvSpPr>
          <p:nvPr>
            <p:ph sz="quarter" idx="4"/>
          </p:nvPr>
        </p:nvSpPr>
        <p:spPr>
          <a:xfrm>
            <a:off x="3923930" y="1419623"/>
            <a:ext cx="4249737" cy="1656184"/>
          </a:xfrm>
        </p:spPr>
        <p:txBody>
          <a:bodyPr/>
          <a:lstStyle/>
          <a:p>
            <a:pPr algn="just" eaLnBrk="1" hangingPunct="1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Kompanija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"HEALTH CARE EUROPE"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je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svoju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investiciju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realizovala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za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10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meseci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맑은 고딕" pitchFamily="34" charset="-127"/>
              <a:cs typeface="Arial" pitchFamily="34" charset="0"/>
            </a:endParaRPr>
          </a:p>
          <a:p>
            <a:pPr algn="just" eaLnBrk="1" hangingPunct="1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Građevinska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dozvola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je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izdata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06.avgust 2014.godine</a:t>
            </a:r>
          </a:p>
          <a:p>
            <a:pPr algn="just" eaLnBrk="1" hangingPunct="1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Svečano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otvaranje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je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bilo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28.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juna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 2015.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맑은 고딕" pitchFamily="34" charset="-127"/>
                <a:cs typeface="Arial" pitchFamily="34" charset="0"/>
              </a:rPr>
              <a:t>godine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맑은 고딕" pitchFamily="34" charset="-127"/>
              <a:cs typeface="Arial" pitchFamily="34" charset="0"/>
            </a:endParaRPr>
          </a:p>
        </p:txBody>
      </p:sp>
      <p:pic>
        <p:nvPicPr>
          <p:cNvPr id="51207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491631"/>
            <a:ext cx="1885950" cy="1427163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1208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6" y="1491631"/>
            <a:ext cx="1900237" cy="1436687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1209" name="Picture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075807"/>
            <a:ext cx="1800200" cy="1292672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3" name="Picture 4" descr="&amp;Rcy;&amp;iecy;&amp;zcy;&amp;ucy;&amp;lcy;&amp;tcy;&amp;acy;&amp;tcy; &amp;scy;&amp;lcy;&amp;icy;&amp;kcy;&amp;acy; &amp;zcy;&amp;acy; healthcare europe ru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4659983"/>
            <a:ext cx="2266950" cy="263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59632" y="4155927"/>
            <a:ext cx="1728192" cy="9875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2545"/>
            <a:ext cx="9144000" cy="61277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ODELJENJE ZA LOKALNI EKONOMSKI RAZVOJ</a:t>
            </a:r>
            <a:endParaRPr lang="sr-Latn-R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483518"/>
            <a:ext cx="7848872" cy="3024336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sr-Cyrl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OLER 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aktivno sarađuje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 institucijama višeg hijerarhijskog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nivoa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(ministarstvima, pokrajinskim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      sekretarijatima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), PKS,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SKGO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NALED i dr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OLER 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nosilac procesa razvoja opštine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 kroz različite  projektne aktivnosti, konkurisanjem na nacionalnim, bilateralnim i fondovima Evropske unije.</a:t>
            </a:r>
          </a:p>
          <a:p>
            <a:pPr algn="just"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OLER poseduje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ažurne baze podataka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:  baza preduzetnika,   baza privrednih subjekata, baza domaćih investitora, baza stranih investitora, baza investicionih lokacija, baza/katastar projekata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Zaposleni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OLER-u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učestvuju u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edukacijama i obukama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 značaja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 rad odeljenja.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OLER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 bavi pripremom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promotivnih 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materijala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39521">
            <a:off x="6420483" y="3443504"/>
            <a:ext cx="2002487" cy="12407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7900">
            <a:off x="836700" y="3431187"/>
            <a:ext cx="2160288" cy="11648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 descr="gr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3363839"/>
            <a:ext cx="1656184" cy="14797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2546"/>
            <a:ext cx="9144000" cy="68898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PARTICIPATIVNO BUDŽETIRANJE</a:t>
            </a:r>
            <a:endParaRPr lang="sr-Latn-RS" sz="2400" cap="none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699544"/>
            <a:ext cx="7992888" cy="4320479"/>
          </a:xfrm>
        </p:spPr>
        <p:txBody>
          <a:bodyPr numCol="2" spcCol="36576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Opština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Ruma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sprovodila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proces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participativnog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budžetiranja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Participativno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budžetiranje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je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proces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uključuje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građane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sr-Latn-R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ostale</a:t>
            </a:r>
            <a:r>
              <a:rPr lang="sr-Latn-R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zainteresovane</a:t>
            </a:r>
            <a:r>
              <a:rPr lang="en-U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strane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en-US" sz="1400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određivanju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prioriteta</a:t>
            </a:r>
            <a:r>
              <a:rPr lang="en-U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donošenje</a:t>
            </a:r>
            <a:r>
              <a:rPr lang="sr-Latn-R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planova</a:t>
            </a:r>
            <a:r>
              <a:rPr lang="en-US" sz="1400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potrošnje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u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okviru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budžeta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lokalne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samouprave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Proces</a:t>
            </a:r>
            <a:r>
              <a:rPr lang="en-US" sz="1400" b="1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 </a:t>
            </a:r>
            <a:r>
              <a:rPr lang="en-US" sz="1400" b="1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odvija</a:t>
            </a:r>
            <a:r>
              <a:rPr lang="en-US" sz="1400" b="1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en-US" sz="1400" b="1" u="sng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nekoliko</a:t>
            </a:r>
            <a:r>
              <a:rPr lang="en-US" sz="1400" b="1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faza</a:t>
            </a:r>
            <a:r>
              <a:rPr lang="en-US" sz="1400" b="1" u="sng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:</a:t>
            </a:r>
            <a:endParaRPr lang="sr-Latn-RS" sz="1400" b="1" u="sng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1.Prikupljanje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projektnih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predloga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2.Obrada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prikupljenih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ideja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formiranje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liste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projekata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će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se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naći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anketnom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listiću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3.Finalna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lista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predloga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-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mišljenje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Privrednom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savetu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udruženjima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daju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svoje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mišljenje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4.Glasački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listić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5.Projekti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najviše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glasova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planirani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finansiranje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u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budžetu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6. 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okviru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sedmog </a:t>
            </a:r>
            <a:r>
              <a:rPr lang="en-US" sz="1400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ciklusa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,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procesa participativnog budžetiranja (2021. godine),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 u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budžet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uvršten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tri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projekta</a:t>
            </a:r>
            <a:r>
              <a:rPr lang="sr-Cyrl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će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opet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pokriti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više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gradskih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seoskih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mesnih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zajednica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.</a:t>
            </a:r>
            <a:endParaRPr lang="sr-Latn-RS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400" dirty="0">
              <a:latin typeface="Calibri" pitchFamily="34" charset="0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49156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"/>
            <a:ext cx="683568" cy="69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779663"/>
            <a:ext cx="1850730" cy="1303585"/>
          </a:xfrm>
          <a:prstGeom prst="rect">
            <a:avLst/>
          </a:prstGeom>
        </p:spPr>
      </p:pic>
      <p:pic>
        <p:nvPicPr>
          <p:cNvPr id="6" name="Picture 5" descr="paticipativno-e14478414282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33806">
            <a:off x="6147117" y="3440877"/>
            <a:ext cx="1869634" cy="1107606"/>
          </a:xfrm>
          <a:prstGeom prst="rect">
            <a:avLst/>
          </a:prstGeom>
        </p:spPr>
      </p:pic>
      <p:pic>
        <p:nvPicPr>
          <p:cNvPr id="7" name="Picture 6" descr="PBanketa3bver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114067">
            <a:off x="4365457" y="3342344"/>
            <a:ext cx="1224136" cy="13453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55552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PARTICIPATIVNO BUDŽETIRANJE U 20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20</a:t>
            </a: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. GODINI</a:t>
            </a: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427734"/>
            <a:ext cx="8100392" cy="304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RS" sz="1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-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Projekat uređenja dvorišta vrtića “Poletarac”-objekat “Centar”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, za koji je glasalo blizu 1.600 građana izvršen je po novom pravilniku o dečjim igralištima i zadovoljava sve bezbednosne aspekte,a na njemu su instaliranemultifunkcinalne sprave koje se koriste za unapređivanje fizičkog razvoja dece od jaslenog do pripremno predškolskog uzrasta.</a:t>
            </a: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-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Ormarići za đake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(Platičevo,Grabovci,Nikinci, Hrtkovci) je višegodišnji projekat koji je realizovan fazno. Prvo su ormariće dobile gradske, a zatim i seoske škole tako da ih sada poseduju sve škole na treritoriji  naše opštine. </a:t>
            </a: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U okviru projekta “Participativno budžetiranje” postavljeno je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10 novih savremenih dečijih igrališta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. Igrališta su postavljena na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6 lokacija u gradu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i u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4 seoske mesne zajednice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(Grabovci, Vitojevci, Stejanovci i Pavlovci).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U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pitanju su nova igrališta po načinu gradnje, po spravama i po podlozi najsavremeniji mobilijari koji se rade  po najnovijim standardima kada je u pitanju bezbednost dece.</a:t>
            </a:r>
          </a:p>
          <a:p>
            <a:pPr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-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Izgradnja pešačko-biciklističke staze Donji Petrovci-Putinci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(projekat koji je realizovan po fazama) doprinosi povećanju </a:t>
            </a:r>
          </a:p>
          <a:p>
            <a:pPr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bezbednosti za sve učesnike u saobraćaju na lokalnom putu koji povezuje dva sela. Staza je duga 1,65 km.</a:t>
            </a:r>
          </a:p>
          <a:p>
            <a:pPr fontAlgn="auto" latinLnBrk="1">
              <a:spcBef>
                <a:spcPct val="20000"/>
              </a:spcBef>
              <a:spcAft>
                <a:spcPts val="0"/>
              </a:spcAft>
              <a:defRPr/>
            </a:pPr>
            <a:endParaRPr lang="sr-Latn-RS" sz="12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endParaRPr lang="sr-Latn-RS" sz="14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endParaRPr lang="vi-VN" sz="14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1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s://www.ruma.rs/admin_area/product_images/539742-igralista21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83519"/>
            <a:ext cx="1800200" cy="1872208"/>
          </a:xfrm>
          <a:prstGeom prst="rect">
            <a:avLst/>
          </a:prstGeom>
          <a:noFill/>
        </p:spPr>
      </p:pic>
      <p:pic>
        <p:nvPicPr>
          <p:cNvPr id="9" name="Picture 8" descr="C:\Users\PC\Pictures\212043-vrtic-centar-21-hh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83519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Users\PC\Pictures\999412-ormarici20b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483519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PC\Pictures\14990-donjipetrovciputinci21april-c.jpg"/>
          <p:cNvPicPr/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012162" y="483519"/>
            <a:ext cx="206155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55552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PARTICIPATIVNO BUDŽETIRANJE U 20</a:t>
            </a:r>
            <a:r>
              <a:rPr lang="sr-Cyrl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2</a:t>
            </a: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1. GODINI</a:t>
            </a: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sr-Latn-RS" sz="2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427735"/>
            <a:ext cx="8100392" cy="2665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sr-Cyrl-RS" sz="1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-</a:t>
            </a:r>
            <a:r>
              <a:rPr lang="en-US" sz="1200" b="1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Projekat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Pametne table za osnovne škole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realizovan je tako što su osnovne škole (4 gradske i 7 seoskih) dobile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najsavremenije interaktivne table za nastavu sa projektorima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zahvaljujući saradnji lokalne samouprave i građana naše opštine. Ovaj predlog dobio je više od 1200 glasova</a:t>
            </a:r>
            <a:r>
              <a:rPr lang="sr-Latn-RS" sz="1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-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Postavljanjene su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s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en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zorske česme sa vodom za piće na šest lokacija u gradu: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Gradski trg, Dom zdravlja, Mali park, Glavna ulica, Brodić Parkić i Gradska pijaca.</a:t>
            </a:r>
            <a:endParaRPr lang="en-US" sz="12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Projekat Inkluzivnog igrališta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namenjen je za decu sa smetnjama u razvoju, što je veoma značajno zbog njihove socijalne inkluzije kako bi se mogli igrati i družiti sa ostalom decom. Igralište je pokriveno tartan podlogom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i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sprave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u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njemu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su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prilagodjene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deci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sa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smetnjama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 u </a:t>
            </a:r>
            <a:r>
              <a:rPr lang="en-US" sz="12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razvoju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.</a:t>
            </a:r>
            <a:endParaRPr lang="en-US" sz="12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Projektom </a:t>
            </a:r>
            <a:r>
              <a:rPr lang="sr-Latn-RS" sz="1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Uređenje drvoreda </a:t>
            </a:r>
            <a:r>
              <a:rPr lang="sr-Latn-RS" sz="1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rPr>
              <a:t>prvenstveno se dobija lepši izgled samog grada, dopinosi se unapređenju zdravlja ljudi, kao i zaštiti životne sredine.</a:t>
            </a:r>
            <a:endParaRPr lang="sr-Latn-RS" sz="12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endParaRPr lang="sr-Latn-RS" sz="14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algn="just" fontAlgn="auto" latinLnBrk="1">
              <a:spcBef>
                <a:spcPct val="20000"/>
              </a:spcBef>
              <a:spcAft>
                <a:spcPts val="0"/>
              </a:spcAft>
              <a:defRPr/>
            </a:pPr>
            <a:endParaRPr lang="vi-VN" sz="1400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11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PC\Pictures\194666-senzorske-cesme-21-c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5976" y="483519"/>
            <a:ext cx="18002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PC\Pictures\194666-senzorske-cesme-21-c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7504" y="483519"/>
            <a:ext cx="194421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dministrator\Desktop\741045-pametne-table-april-2021-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483519"/>
            <a:ext cx="2016224" cy="1440160"/>
          </a:xfrm>
          <a:prstGeom prst="rect">
            <a:avLst/>
          </a:prstGeom>
          <a:noFill/>
        </p:spPr>
      </p:pic>
      <p:pic>
        <p:nvPicPr>
          <p:cNvPr id="1028" name="Picture 4" descr="C:\Users\Administrator\Desktop\204594-15.avgust2021zelenilo-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83519"/>
            <a:ext cx="1800200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ChangeArrowheads="1"/>
          </p:cNvSpPr>
          <p:nvPr/>
        </p:nvSpPr>
        <p:spPr bwMode="auto">
          <a:xfrm>
            <a:off x="251520" y="628115"/>
            <a:ext cx="640873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en-US" sz="1400" b="1" u="sng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Sistem</a:t>
            </a:r>
            <a:r>
              <a:rPr lang="en-US" sz="1400" b="1" u="sng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48 :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Usluga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uspostavljena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20.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aprila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2011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godine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intelegenta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uprava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odgovoran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sistem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praćenja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svih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svojih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odeljenja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javnih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preduzeća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/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	</a:t>
            </a:r>
          </a:p>
          <a:p>
            <a:pPr algn="just" eaLnBrk="0" hangingPunct="0"/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Neki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najčešćih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problema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prijavljenih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su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vezani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sledeće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: </a:t>
            </a:r>
          </a:p>
          <a:p>
            <a:pPr algn="just" eaLnBrk="0" hangingPunct="0"/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javna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rasveta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kanalizacija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atmosferska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kanalizacija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gradilišta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zakup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legalizovanje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e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galno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izgrađenih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objekata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zahtevajući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razne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inspekcije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</a:p>
          <a:p>
            <a:pPr algn="just" eaLnBrk="0" hangingPunct="0"/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/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1.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Problem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može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biti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prijavljen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zvanjem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lokalnog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broja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slanjem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SMS,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popunjavanjem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online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formulara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službenom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websajtu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slanjem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imejla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ili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dolaskom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sr-Latn-C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lično u zgradu Opštinske uprave, Orlovićeva br. 5, kancelarija br. 20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Važno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je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napomenuti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mogu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biti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poslati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non stop, 7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dana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u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nedelji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/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2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U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2018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godini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podneto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je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ukupno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155 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zahteva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, a rešeno 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80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/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3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201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9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godini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podneto je ukupno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178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zahteva, a rešeno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99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sr-Latn-RS" altLang="ko-KR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4.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 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2020.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godini podneto je ukupno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145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zahteva, a rešeno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86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sr-Latn-RS" altLang="ko-KR" sz="1400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5.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 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2021. 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godini podneto je ukupno 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194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zahteva, a rešeno </a:t>
            </a:r>
            <a:r>
              <a:rPr lang="sr-Latn-RS" altLang="ko-KR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77.</a:t>
            </a:r>
          </a:p>
          <a:p>
            <a:pPr algn="just" eaLnBrk="0" hangingPunct="0"/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  <a:p>
            <a:pPr algn="just" eaLnBrk="0" hangingPunct="0"/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 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zavisno</a:t>
            </a:r>
            <a:r>
              <a:rPr lang="sr-Latn-R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s</a:t>
            </a:r>
            <a:r>
              <a:rPr lang="en-US" altLang="ko-KR" sz="1400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ti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toga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kome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je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upućen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i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kakva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je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priroda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zahteva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na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odgovor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se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čeka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od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par sati, pa do </a:t>
            </a:r>
            <a:r>
              <a:rPr lang="en-US" altLang="ko-KR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dva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 tri </a:t>
            </a:r>
            <a:r>
              <a:rPr lang="en-US" altLang="ko-KR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dana</a:t>
            </a: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altLang="ko-KR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99510">
            <a:off x="6838950" y="843558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33789">
            <a:off x="7188399" y="1978605"/>
            <a:ext cx="1512888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perspectiveContrastingRightFacing"/>
            <a:lightRig rig="threePt" dir="t"/>
          </a:scene3d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627534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SISTEM 48 - FUNKCIONIŠE 24 SATA,</a:t>
            </a:r>
            <a:r>
              <a:rPr lang="sr-Latn-R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7 DANA U NEDELJI</a:t>
            </a:r>
            <a:endParaRPr lang="sr-Latn-R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Arial" pitchFamily="34" charset="0"/>
            </a:endParaRPr>
          </a:p>
        </p:txBody>
      </p:sp>
      <p:pic>
        <p:nvPicPr>
          <p:cNvPr id="56327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0929">
            <a:off x="7153312" y="3913381"/>
            <a:ext cx="1657474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G_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64090" y="2067695"/>
            <a:ext cx="3276135" cy="23621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/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-92546"/>
            <a:ext cx="9144000" cy="69954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ISO STANDARD 9001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183060"/>
            <a:ext cx="7489130" cy="3960440"/>
          </a:xfrm>
        </p:spPr>
        <p:txBody>
          <a:bodyPr anchor="b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ISO 9001 sertifikat je jedini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međunarodni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priznat dokaz kvaliteta koji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izdaje nezavisno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sertifikaciono telo. On je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potvrda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da je rad Opštinske uprave usaglašen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sa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najnovijim direktivama i smernicama, ali je i obaveza da se </a:t>
            </a: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redovnim preispitivanjem funkcionisanja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sistema prate efekti i analizira stanje i mogućnosti za poboljšanje usluga.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Sertifikat je stečen</a:t>
            </a:r>
            <a:r>
              <a:rPr lang="sr-Cyrl-C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sr-Cyrl-C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19.04.2015.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godine.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sz="14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PRUŽANJE </a:t>
            </a:r>
            <a:r>
              <a:rPr lang="sr-Latn-R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USLUGA I AKTIVNOSTI LOKALNE SAMOUPRAVE, </a:t>
            </a:r>
            <a:endParaRPr lang="sr-Latn-RS" sz="1400" b="1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koji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je izdao Institut za sertifikaciju iz Španije</a:t>
            </a:r>
            <a:r>
              <a:rPr lang="sr-Cyrl-C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 (</a:t>
            </a:r>
            <a:r>
              <a:rPr lang="sr-Latn-C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ISDQ) 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Kvalitet usluga je poboljšan kroz: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Jasno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definisanu politiku kvaliteta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Bolje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razumevanje zahteva gradjana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Poboljšanje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interne i eksterne komunikacije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Efikasnije </a:t>
            </a:r>
            <a:r>
              <a:rPr lang="sr-Latn-R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korišćenje vremena i resursa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* Smanjenje troškova.</a:t>
            </a:r>
            <a:endParaRPr lang="sr-Latn-RS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sr-Latn-RS" dirty="0">
              <a:cs typeface="+mn-cs"/>
            </a:endParaRPr>
          </a:p>
        </p:txBody>
      </p:sp>
      <p:pic>
        <p:nvPicPr>
          <p:cNvPr id="6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-252536" y="-164554"/>
            <a:ext cx="8988552" cy="7715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RS" sz="2400" cap="none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34" charset="-127"/>
                <a:cs typeface="Arial" pitchFamily="34" charset="0"/>
              </a:rPr>
              <a:t>NAGRADA RUMI ZA PRIMENU PRINCIPA DOBRE UPRAVE</a:t>
            </a:r>
            <a:endParaRPr lang="en-US" sz="2400" cap="none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맑은 고딕" pitchFamily="34" charset="-127"/>
              <a:cs typeface="Arial" pitchFamily="34" charset="0"/>
            </a:endParaRPr>
          </a:p>
        </p:txBody>
      </p:sp>
      <p:pic>
        <p:nvPicPr>
          <p:cNvPr id="70659" name="Picture 2" descr="http://www.ruma.rs/portal2/jupgrade/slike/skgofoto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5536" y="915567"/>
            <a:ext cx="3672406" cy="2304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644008" y="843558"/>
            <a:ext cx="3312368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Komisija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za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izbor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najbolje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prakse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u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oblasti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primene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principa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dobre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uprave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lokalnom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nivou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donela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je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Odluku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o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dobitnicima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nagrada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namenjenih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gradovima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opštinama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gradskim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opštinama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koji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u 2018.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godini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najviše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doprineli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razvoju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primeni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principa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dobre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uprave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svojoj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teritoriji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oblasti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„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Transparentnosti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učešća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javnosti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u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radu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lokalne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samouprave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“,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prvu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nagradu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osvojila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je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Opština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Ruma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70661" name="Rectangle 4"/>
          <p:cNvSpPr>
            <a:spLocks noChangeArrowheads="1"/>
          </p:cNvSpPr>
          <p:nvPr/>
        </p:nvSpPr>
        <p:spPr bwMode="auto">
          <a:xfrm>
            <a:off x="395536" y="3291830"/>
            <a:ext cx="3744416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Nagradu </a:t>
            </a:r>
            <a:r>
              <a:rPr lang="vi-VN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su dodelili Ministarstvo državne uprave i lokalne samouprave i Stalna konferencija gradova i opština – Savez gradova i opština Srbije (SKGO) u okviru projekta </a:t>
            </a:r>
            <a:r>
              <a:rPr lang="vi-VN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„Unapređenje dobrog upravljanja na lokalnom nivou</a:t>
            </a:r>
            <a:r>
              <a:rPr lang="vi-VN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“</a:t>
            </a:r>
            <a:r>
              <a:rPr lang="sr-Latn-RS" sz="1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7" name="Picture 16" descr="http://www.ruma.rs/portal2/jupgrade/templates/mx_joofree9/images/logo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"/>
            <a:ext cx="755576" cy="71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3219822"/>
            <a:ext cx="9144000" cy="1728192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Latn-RS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Opština Ruma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Glavna 155, Ruma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Odeljenje za lokalni ekonomski razvoj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ruma.razvoj@gmail.com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r-Latn-RS" sz="18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www.ruma.rs</a:t>
            </a:r>
            <a:endParaRPr lang="sr-Latn-RS" sz="18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pic>
        <p:nvPicPr>
          <p:cNvPr id="33797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635647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-30857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</a:pPr>
            <a:endParaRPr lang="en-US" sz="3200" dirty="0">
              <a:latin typeface="맑은 고딕" pitchFamily="34" charset="-127"/>
              <a:cs typeface="Andalus" pitchFamily="18" charset="-78"/>
            </a:endParaRPr>
          </a:p>
          <a:p>
            <a:pPr algn="ctr" latinLnBrk="1">
              <a:lnSpc>
                <a:spcPct val="150000"/>
              </a:lnSpc>
            </a:pPr>
            <a:r>
              <a:rPr lang="en-US" sz="3200" spc="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ndalus" pitchFamily="18" charset="-78"/>
              </a:rPr>
              <a:t>HVALA NA PAŽNJI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5370</TotalTime>
  <Words>2384</Words>
  <Application>Microsoft Office PowerPoint</Application>
  <PresentationFormat>On-screen Show (16:9)</PresentationFormat>
  <Paragraphs>257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Custom Design</vt:lpstr>
      <vt:lpstr>Flow</vt:lpstr>
      <vt:lpstr>Slide 1</vt:lpstr>
      <vt:lpstr>Slide 2</vt:lpstr>
      <vt:lpstr>OPŠTINA RUMA</vt:lpstr>
      <vt:lpstr>RASKRŠĆE EVROPSKIH SAOBRAĆAJNIH KORIDORA  </vt:lpstr>
      <vt:lpstr>PRIVLAČNO TRŽIŠTE</vt:lpstr>
      <vt:lpstr>KVALITETNA RADNA SNAGA</vt:lpstr>
      <vt:lpstr>PRAĆENJE DINAMIKE LOKALNOG TRŽIŠTA RADA I AKTIVAN ODNOS PREMA UTVRĐENOM STANJU I POTREBAMA</vt:lpstr>
      <vt:lpstr>  PRIVREDNI SEKTORI</vt:lpstr>
      <vt:lpstr>RUMA - POVOLJNO POSLOVNO OKRUŽENJE</vt:lpstr>
      <vt:lpstr>MEĐUNARODNI SERTIFIKAT O POVOLJNOM  POSLOVNOM OKRUŽENJU</vt:lpstr>
      <vt:lpstr>POSTOJANJE ANALITIČKE OSNOVE ZA  PODRŠKU LOKALNOJ POSLOVNOJ ZAJEDNICI</vt:lpstr>
      <vt:lpstr>OPŠTINA RAZVIJA SARADNJU JAVNOG  I PRIVATNOG SEKTORA</vt:lpstr>
      <vt:lpstr>ADEKVATNA INFRASTRUKUTRA I POUZDANE KOMUNALNE USLUGE</vt:lpstr>
      <vt:lpstr>SISTEM USLUGA ZA DOBIJANJE GRAĐEVINSKE DOZVOLE</vt:lpstr>
      <vt:lpstr>PAKET PODRŠKE</vt:lpstr>
      <vt:lpstr>OPŠTINA SPROVODI TRANSPARENTNU PORESKU POLITIKU I POLITIKU NAPLATE TAKSI KOJIMA SE STIMULIŠE EKONOMSKI RAZVOJ</vt:lpstr>
      <vt:lpstr>RADNE ZONE </vt:lpstr>
      <vt:lpstr>ADMINISTRACIJA PO MERI INVESTITORA</vt:lpstr>
      <vt:lpstr>ODELJENJE ZA LOKALNI EKONOMSKI RAZVOJ</vt:lpstr>
      <vt:lpstr>PARTICIPATIVNO BUDŽETIRANJE</vt:lpstr>
      <vt:lpstr>Slide 21</vt:lpstr>
      <vt:lpstr>Slide 22</vt:lpstr>
      <vt:lpstr>Slide 23</vt:lpstr>
      <vt:lpstr>ISO STANDARD 9001</vt:lpstr>
      <vt:lpstr>NAGRADA RUMI ZA PRIMENU PRINCIPA DOBRE UPRAVE</vt:lpstr>
      <vt:lpstr>Slide 26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PC</cp:lastModifiedBy>
  <cp:revision>633</cp:revision>
  <dcterms:created xsi:type="dcterms:W3CDTF">2014-04-01T16:27:38Z</dcterms:created>
  <dcterms:modified xsi:type="dcterms:W3CDTF">2022-08-08T10:19:51Z</dcterms:modified>
</cp:coreProperties>
</file>